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9C1D70C-A9E2-7346-B9C6-4C8261708E80}"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73124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60928" y="274638"/>
            <a:ext cx="6725871" cy="1143000"/>
          </a:xfr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9C1D70C-A9E2-7346-B9C6-4C8261708E80}"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209935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9C1D70C-A9E2-7346-B9C6-4C8261708E80}"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25281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16956" y="274638"/>
            <a:ext cx="6669844" cy="1143000"/>
          </a:xfrm>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9C1D70C-A9E2-7346-B9C6-4C8261708E80}"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98762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9C1D70C-A9E2-7346-B9C6-4C8261708E80}" type="datetimeFigureOut">
              <a:rPr lang="en-US" smtClean="0"/>
              <a:t>11/30/2015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626477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98280" y="274638"/>
            <a:ext cx="6688520" cy="1143000"/>
          </a:xfr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9C1D70C-A9E2-7346-B9C6-4C8261708E80}"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2404111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6956" y="274638"/>
            <a:ext cx="6669844"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9C1D70C-A9E2-7346-B9C6-4C8261708E80}" type="datetimeFigureOut">
              <a:rPr lang="en-US" smtClean="0"/>
              <a:t>11/30/2015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26780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60928" y="274638"/>
            <a:ext cx="6725871" cy="1143000"/>
          </a:xfrm>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39C1D70C-A9E2-7346-B9C6-4C8261708E80}" type="datetimeFigureOut">
              <a:rPr lang="en-US" smtClean="0"/>
              <a:t>11/30/2015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207783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1D70C-A9E2-7346-B9C6-4C8261708E80}" type="datetimeFigureOut">
              <a:rPr lang="en-US" smtClean="0"/>
              <a:t>11/30/2015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99014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9C1D70C-A9E2-7346-B9C6-4C8261708E80}"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42769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9C1D70C-A9E2-7346-B9C6-4C8261708E80}" type="datetimeFigureOut">
              <a:rPr lang="en-US" smtClean="0"/>
              <a:t>11/30/2015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118889-F7FA-FD46-AD93-97E874C05C53}" type="slidenum">
              <a:rPr lang="en-US" smtClean="0"/>
              <a:t>‹#›</a:t>
            </a:fld>
            <a:endParaRPr lang="en-US"/>
          </a:p>
        </p:txBody>
      </p:sp>
    </p:spTree>
    <p:extLst>
      <p:ext uri="{BB962C8B-B14F-4D97-AF65-F5344CB8AC3E}">
        <p14:creationId xmlns:p14="http://schemas.microsoft.com/office/powerpoint/2010/main" val="3310226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1D70C-A9E2-7346-B9C6-4C8261708E80}" type="datetimeFigureOut">
              <a:rPr lang="en-US" smtClean="0"/>
              <a:t>11/30/2015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18889-F7FA-FD46-AD93-97E874C05C53}" type="slidenum">
              <a:rPr lang="en-US" smtClean="0"/>
              <a:t>‹#›</a:t>
            </a:fld>
            <a:endParaRPr lang="en-US"/>
          </a:p>
        </p:txBody>
      </p:sp>
      <p:pic>
        <p:nvPicPr>
          <p:cNvPr id="7" name="Picture 6" descr="logo.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79400" y="274638"/>
            <a:ext cx="1600200" cy="1504188"/>
          </a:xfrm>
          <a:prstGeom prst="rect">
            <a:avLst/>
          </a:prstGeom>
        </p:spPr>
      </p:pic>
    </p:spTree>
    <p:extLst>
      <p:ext uri="{BB962C8B-B14F-4D97-AF65-F5344CB8AC3E}">
        <p14:creationId xmlns:p14="http://schemas.microsoft.com/office/powerpoint/2010/main" val="3498493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Protection of confidential sources</a:t>
            </a:r>
            <a:endParaRPr lang="en-US" dirty="0"/>
          </a:p>
        </p:txBody>
      </p:sp>
      <p:sp>
        <p:nvSpPr>
          <p:cNvPr id="3" name="Subtitle 2"/>
          <p:cNvSpPr>
            <a:spLocks noGrp="1"/>
          </p:cNvSpPr>
          <p:nvPr>
            <p:ph type="subTitle" idx="1"/>
          </p:nvPr>
        </p:nvSpPr>
        <p:spPr/>
        <p:txBody>
          <a:bodyPr/>
          <a:lstStyle/>
          <a:p>
            <a:r>
              <a:rPr lang="en-US" dirty="0"/>
              <a:t>Training workshop on media and freedom of expression law</a:t>
            </a:r>
          </a:p>
          <a:p>
            <a:endParaRPr lang="en-US" dirty="0"/>
          </a:p>
        </p:txBody>
      </p:sp>
    </p:spTree>
    <p:extLst>
      <p:ext uri="{BB962C8B-B14F-4D97-AF65-F5344CB8AC3E}">
        <p14:creationId xmlns:p14="http://schemas.microsoft.com/office/powerpoint/2010/main" val="1182841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Hypothetical case for discussion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pPr marL="0" indent="0">
              <a:buNone/>
            </a:pPr>
            <a:r>
              <a:rPr lang="en-GB" dirty="0"/>
              <a:t>You are a judge. The police have applied to you for an order to seize </a:t>
            </a:r>
            <a:r>
              <a:rPr lang="en-GB" dirty="0" err="1" smtClean="0"/>
              <a:t>unbroadcasted</a:t>
            </a:r>
            <a:r>
              <a:rPr lang="en-GB" dirty="0" smtClean="0"/>
              <a:t> </a:t>
            </a:r>
            <a:r>
              <a:rPr lang="en-GB" dirty="0"/>
              <a:t>television footage of recent civil disturbances. There are a number of criminal cases arising out of the disturbances and the police believe that there may be evidence in the footage that can be used to build their cases.</a:t>
            </a:r>
          </a:p>
          <a:p>
            <a:pPr marL="0" indent="0">
              <a:buNone/>
            </a:pPr>
            <a:r>
              <a:rPr lang="en-GB" dirty="0"/>
              <a:t> </a:t>
            </a:r>
          </a:p>
          <a:p>
            <a:pPr marL="0" indent="0">
              <a:buNone/>
            </a:pPr>
            <a:r>
              <a:rPr lang="en-GB" dirty="0"/>
              <a:t>The television company argues that surrendering the footage will compromise its future ability to cover public events, especially where violence takes place or is threatened.</a:t>
            </a:r>
          </a:p>
          <a:p>
            <a:pPr marL="0" indent="0">
              <a:buNone/>
            </a:pPr>
            <a:r>
              <a:rPr lang="en-GB" dirty="0"/>
              <a:t> </a:t>
            </a:r>
          </a:p>
          <a:p>
            <a:pPr marL="0" indent="0">
              <a:buNone/>
            </a:pPr>
            <a:r>
              <a:rPr lang="en-GB" dirty="0"/>
              <a:t>What is your decision?</a:t>
            </a:r>
          </a:p>
          <a:p>
            <a:pPr marL="0" indent="0">
              <a:buNone/>
            </a:pPr>
            <a:endParaRPr lang="en-US" dirty="0"/>
          </a:p>
        </p:txBody>
      </p:sp>
    </p:spTree>
    <p:extLst>
      <p:ext uri="{BB962C8B-B14F-4D97-AF65-F5344CB8AC3E}">
        <p14:creationId xmlns:p14="http://schemas.microsoft.com/office/powerpoint/2010/main" val="119912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marL="0" indent="0">
              <a:buNone/>
            </a:pPr>
            <a:r>
              <a:rPr lang="en-US" dirty="0" smtClean="0"/>
              <a:t>Good journalism usually entails the clear identification of sources.</a:t>
            </a:r>
          </a:p>
          <a:p>
            <a:pPr marL="0" indent="0">
              <a:buNone/>
            </a:pPr>
            <a:endParaRPr lang="en-US" dirty="0"/>
          </a:p>
          <a:p>
            <a:pPr marL="0" indent="0">
              <a:buNone/>
            </a:pPr>
            <a:r>
              <a:rPr lang="en-US" dirty="0" smtClean="0"/>
              <a:t>But sometimes – often in the most important stories – it will be necessary to protect the identity of a confidential source.</a:t>
            </a:r>
          </a:p>
          <a:p>
            <a:pPr marL="0" indent="0">
              <a:buNone/>
            </a:pPr>
            <a:endParaRPr lang="en-US" dirty="0"/>
          </a:p>
          <a:p>
            <a:pPr marL="0" indent="0">
              <a:buNone/>
            </a:pPr>
            <a:r>
              <a:rPr lang="en-US" dirty="0" smtClean="0"/>
              <a:t>This is usually regarded as a basic ethical principle of journalism. But what does the law have to say about it?</a:t>
            </a:r>
            <a:endParaRPr lang="en-US" dirty="0"/>
          </a:p>
        </p:txBody>
      </p:sp>
    </p:spTree>
    <p:extLst>
      <p:ext uri="{BB962C8B-B14F-4D97-AF65-F5344CB8AC3E}">
        <p14:creationId xmlns:p14="http://schemas.microsoft.com/office/powerpoint/2010/main" val="453153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 landmark international case is </a:t>
            </a:r>
            <a:r>
              <a:rPr lang="en-US" i="1" dirty="0" smtClean="0"/>
              <a:t>Goodwin V. United Kingdom </a:t>
            </a:r>
            <a:r>
              <a:rPr lang="en-US" dirty="0" smtClean="0"/>
              <a:t>in the </a:t>
            </a:r>
            <a:r>
              <a:rPr lang="en-US" dirty="0" err="1" smtClean="0"/>
              <a:t>ECtHR</a:t>
            </a:r>
            <a:r>
              <a:rPr lang="en-US" dirty="0" smtClean="0"/>
              <a:t>. </a:t>
            </a:r>
            <a:r>
              <a:rPr lang="en-US" dirty="0" smtClean="0"/>
              <a:t>Goodwin </a:t>
            </a:r>
            <a:r>
              <a:rPr lang="en-US" dirty="0" smtClean="0"/>
              <a:t>was a journalist who refused to reveal his source and was fined for contempt of court</a:t>
            </a:r>
            <a:r>
              <a:rPr lang="en-US" dirty="0" smtClean="0"/>
              <a:t>.</a:t>
            </a:r>
            <a:endParaRPr lang="en-US" dirty="0"/>
          </a:p>
        </p:txBody>
      </p:sp>
    </p:spTree>
    <p:extLst>
      <p:ext uri="{BB962C8B-B14F-4D97-AF65-F5344CB8AC3E}">
        <p14:creationId xmlns:p14="http://schemas.microsoft.com/office/powerpoint/2010/main" val="2453574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r>
              <a:rPr lang="en-US" dirty="0"/>
              <a:t>This is what the Strasbourg Court said:</a:t>
            </a:r>
          </a:p>
          <a:p>
            <a:pPr marL="0" indent="0">
              <a:buNone/>
            </a:pPr>
            <a:endParaRPr lang="en-GB" dirty="0" smtClean="0"/>
          </a:p>
          <a:p>
            <a:pPr marL="0" indent="0">
              <a:buNone/>
            </a:pPr>
            <a:r>
              <a:rPr lang="en-GB" dirty="0" smtClean="0"/>
              <a:t>“Protection </a:t>
            </a:r>
            <a:r>
              <a:rPr lang="en-GB" dirty="0"/>
              <a:t>of journalistic sources is one of the basic conditions for press freedom.... Without such protection, sources may be deterred from assisting the press in informing the public on matters of public interest. As a result the vital public-watchdog role of the press may be undermined and the ability of the press to provide accurate and reliable information may be adversely affected. Having regard to the importance of the protection of journalistic sources for press freedom in a democratic society and the potentially chilling effect an order of source disclosure has on the exercise of that freedom, such a measure cannot be compatible with Article 10 of the Convention unless it is justified by an overriding requirement in the public interest</a:t>
            </a:r>
            <a:r>
              <a:rPr lang="en-GB" dirty="0" smtClean="0"/>
              <a:t>.”</a:t>
            </a:r>
            <a:endParaRPr lang="en-GB" dirty="0" smtClean="0"/>
          </a:p>
        </p:txBody>
      </p:sp>
    </p:spTree>
    <p:extLst>
      <p:ext uri="{BB962C8B-B14F-4D97-AF65-F5344CB8AC3E}">
        <p14:creationId xmlns:p14="http://schemas.microsoft.com/office/powerpoint/2010/main" val="2249668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this only apply to journalists?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dirty="0" smtClean="0"/>
              <a:t>In the modern age, can other “social communicators” invoke the protection of sources?</a:t>
            </a:r>
          </a:p>
          <a:p>
            <a:pPr marL="0" indent="0">
              <a:buNone/>
            </a:pPr>
            <a:endParaRPr lang="en-US" dirty="0"/>
          </a:p>
          <a:p>
            <a:pPr marL="0" indent="0">
              <a:buNone/>
            </a:pPr>
            <a:r>
              <a:rPr lang="en-US" dirty="0" smtClean="0"/>
              <a:t>This is not a special right enjoyed by journalists – it is all about the protection of a source or whistle-blower.  Hence:</a:t>
            </a:r>
          </a:p>
          <a:p>
            <a:pPr marL="0" indent="0">
              <a:buNone/>
            </a:pPr>
            <a:endParaRPr lang="en-US" dirty="0"/>
          </a:p>
          <a:p>
            <a:pPr marL="400050" lvl="1" indent="0">
              <a:buNone/>
            </a:pPr>
            <a:r>
              <a:rPr lang="en-GB" dirty="0" smtClean="0"/>
              <a:t>“Every </a:t>
            </a:r>
            <a:r>
              <a:rPr lang="en-GB" dirty="0"/>
              <a:t>social communicator has the right to keep his/her source of information, notes, personal and professional archives confidential</a:t>
            </a:r>
            <a:r>
              <a:rPr lang="en-GB" dirty="0" smtClean="0"/>
              <a:t>.” (Inter-American Commission of Human Rights</a:t>
            </a:r>
            <a:r>
              <a:rPr lang="en-GB" dirty="0" smtClean="0"/>
              <a:t>)</a:t>
            </a:r>
            <a:endParaRPr lang="en-US" dirty="0"/>
          </a:p>
        </p:txBody>
      </p:sp>
    </p:spTree>
    <p:extLst>
      <p:ext uri="{BB962C8B-B14F-4D97-AF65-F5344CB8AC3E}">
        <p14:creationId xmlns:p14="http://schemas.microsoft.com/office/powerpoint/2010/main" val="274049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endParaRPr lang="en-US" dirty="0" smtClean="0"/>
          </a:p>
          <a:p>
            <a:pPr marL="0" indent="0">
              <a:buNone/>
            </a:pPr>
            <a:r>
              <a:rPr lang="en-US" dirty="0" smtClean="0"/>
              <a:t>In a case in Singapore, a blogger successfully invoked the principle of protection of sources:</a:t>
            </a:r>
          </a:p>
          <a:p>
            <a:pPr marL="0" indent="0">
              <a:buNone/>
            </a:pPr>
            <a:endParaRPr lang="en-US" dirty="0"/>
          </a:p>
          <a:p>
            <a:pPr marL="400050" lvl="1" indent="0">
              <a:buNone/>
            </a:pPr>
            <a:r>
              <a:rPr lang="en-GB" dirty="0" smtClean="0"/>
              <a:t>“Whistle </a:t>
            </a:r>
            <a:r>
              <a:rPr lang="en-GB" dirty="0"/>
              <a:t>blowing and the reporting of corrupt activities by credible parties… should not be unnecessarily deterred by the courts, as such activities, given their surreptitious nature, are usually very difficult to detect. In fact, it should be reiterated that there is a compelling public interest consideration ever present in Singapore to encourage whistle blowing against corruption</a:t>
            </a:r>
            <a:r>
              <a:rPr lang="en-GB" dirty="0" smtClean="0"/>
              <a:t>….” (Singapore Court of Appeal, </a:t>
            </a:r>
            <a:r>
              <a:rPr lang="en-GB" i="1" dirty="0" smtClean="0"/>
              <a:t>Dorsey v. World Sport Group</a:t>
            </a:r>
            <a:r>
              <a:rPr lang="en-GB" dirty="0" smtClean="0"/>
              <a:t>)</a:t>
            </a:r>
            <a:endParaRPr lang="en-US" dirty="0"/>
          </a:p>
        </p:txBody>
      </p:sp>
    </p:spTree>
    <p:extLst>
      <p:ext uri="{BB962C8B-B14F-4D97-AF65-F5344CB8AC3E}">
        <p14:creationId xmlns:p14="http://schemas.microsoft.com/office/powerpoint/2010/main" val="374752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for discussion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What if it is in the journalist’s interest to reveal the source (for example if she is being sued for defamation and needs to prove the truth of an allegation)?</a:t>
            </a:r>
          </a:p>
          <a:p>
            <a:pPr marL="0" indent="0">
              <a:buNone/>
            </a:pPr>
            <a:endParaRPr lang="en-US" dirty="0"/>
          </a:p>
          <a:p>
            <a:pPr marL="0" indent="0">
              <a:buNone/>
            </a:pPr>
            <a:r>
              <a:rPr lang="en-US" dirty="0" smtClean="0"/>
              <a:t>Should she reveal the source?</a:t>
            </a:r>
          </a:p>
          <a:p>
            <a:pPr marL="0" indent="0">
              <a:buNone/>
            </a:pPr>
            <a:r>
              <a:rPr lang="en-US" dirty="0" smtClean="0"/>
              <a:t>Should the court compel her to?</a:t>
            </a:r>
            <a:endParaRPr lang="en-US" dirty="0"/>
          </a:p>
        </p:txBody>
      </p:sp>
    </p:spTree>
    <p:extLst>
      <p:ext uri="{BB962C8B-B14F-4D97-AF65-F5344CB8AC3E}">
        <p14:creationId xmlns:p14="http://schemas.microsoft.com/office/powerpoint/2010/main" val="275460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there exceptions to this principle?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dirty="0" smtClean="0"/>
              <a:t>Yes, inevitably. But only in the following circumstances:</a:t>
            </a:r>
          </a:p>
          <a:p>
            <a:pPr lvl="1">
              <a:buFont typeface="Arial"/>
              <a:buChar char="•"/>
            </a:pPr>
            <a:r>
              <a:rPr lang="en-US" dirty="0" smtClean="0"/>
              <a:t>The </a:t>
            </a:r>
            <a:r>
              <a:rPr lang="en-US" dirty="0"/>
              <a:t>identity of the source is necessary for the investigation or prosecution of a serious crime, or the </a:t>
            </a:r>
            <a:r>
              <a:rPr lang="en-US" dirty="0" err="1"/>
              <a:t>defence</a:t>
            </a:r>
            <a:r>
              <a:rPr lang="en-US" dirty="0"/>
              <a:t> of a person accused of a criminal offence;</a:t>
            </a:r>
            <a:endParaRPr lang="en-GB" dirty="0"/>
          </a:p>
          <a:p>
            <a:pPr lvl="1">
              <a:buFont typeface="Arial"/>
              <a:buChar char="•"/>
            </a:pPr>
            <a:r>
              <a:rPr lang="en-US" dirty="0" smtClean="0"/>
              <a:t>The </a:t>
            </a:r>
            <a:r>
              <a:rPr lang="en-US" dirty="0"/>
              <a:t>information or similar information leading to the same result cannot be obtained elsewhere;</a:t>
            </a:r>
            <a:endParaRPr lang="en-GB" dirty="0"/>
          </a:p>
          <a:p>
            <a:pPr lvl="1">
              <a:buFont typeface="Arial"/>
              <a:buChar char="•"/>
            </a:pPr>
            <a:r>
              <a:rPr lang="en-US" dirty="0" smtClean="0"/>
              <a:t>The </a:t>
            </a:r>
            <a:r>
              <a:rPr lang="en-US" dirty="0"/>
              <a:t>public interest in disclosure outweighs the harm to </a:t>
            </a:r>
            <a:r>
              <a:rPr lang="en-US" dirty="0" smtClean="0"/>
              <a:t>the freedom </a:t>
            </a:r>
            <a:r>
              <a:rPr lang="en-US" dirty="0"/>
              <a:t>of expression; and</a:t>
            </a:r>
            <a:endParaRPr lang="en-GB" dirty="0"/>
          </a:p>
          <a:p>
            <a:pPr lvl="1">
              <a:buFont typeface="Arial"/>
              <a:buChar char="•"/>
            </a:pPr>
            <a:r>
              <a:rPr lang="en-US" dirty="0" smtClean="0"/>
              <a:t>Disclosure </a:t>
            </a:r>
            <a:r>
              <a:rPr lang="en-US" dirty="0"/>
              <a:t>has been ordered by a court, after a full hearing</a:t>
            </a:r>
            <a:r>
              <a:rPr lang="en-US" dirty="0" smtClean="0"/>
              <a:t>.</a:t>
            </a:r>
          </a:p>
          <a:p>
            <a:pPr marL="457200" lvl="1" indent="0">
              <a:buNone/>
            </a:pPr>
            <a:r>
              <a:rPr lang="en-US" dirty="0" smtClean="0"/>
              <a:t>(Declaration of Principles on Freedom of Expression in Africa)</a:t>
            </a:r>
            <a:endParaRPr lang="en-GB" dirty="0"/>
          </a:p>
          <a:p>
            <a:pPr marL="400050" lvl="1" indent="0">
              <a:buNone/>
            </a:pPr>
            <a:endParaRPr lang="en-US" dirty="0"/>
          </a:p>
        </p:txBody>
      </p:sp>
    </p:spTree>
    <p:extLst>
      <p:ext uri="{BB962C8B-B14F-4D97-AF65-F5344CB8AC3E}">
        <p14:creationId xmlns:p14="http://schemas.microsoft.com/office/powerpoint/2010/main" val="2313516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there a journalistic privilege not to be compelled to testify?</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dirty="0" smtClean="0"/>
              <a:t>The Appeals Chamber of the International Criminal Tribunal for the former Yugoslavia struck down a </a:t>
            </a:r>
            <a:r>
              <a:rPr lang="en-US" i="1" dirty="0" smtClean="0"/>
              <a:t>subpoena</a:t>
            </a:r>
            <a:r>
              <a:rPr lang="en-US" dirty="0" smtClean="0"/>
              <a:t> for a war correspondent </a:t>
            </a:r>
            <a:r>
              <a:rPr lang="en-US" dirty="0" smtClean="0"/>
              <a:t>as this </a:t>
            </a:r>
            <a:r>
              <a:rPr lang="en-US" dirty="0" smtClean="0"/>
              <a:t>would make their job more dangerous. </a:t>
            </a:r>
          </a:p>
          <a:p>
            <a:pPr marL="0" indent="0">
              <a:buNone/>
            </a:pPr>
            <a:r>
              <a:rPr lang="en-US" dirty="0" smtClean="0"/>
              <a:t>The Court devised a two-part test to reach this conclusion:</a:t>
            </a:r>
          </a:p>
          <a:p>
            <a:r>
              <a:rPr lang="en-US" dirty="0" smtClean="0"/>
              <a:t>Did the journalist have information of direct value to the case?</a:t>
            </a:r>
          </a:p>
          <a:p>
            <a:r>
              <a:rPr lang="en-US" dirty="0" smtClean="0"/>
              <a:t>Was there any alternative means of obtaining the information?</a:t>
            </a:r>
          </a:p>
          <a:p>
            <a:pPr marL="0" indent="0">
              <a:buNone/>
            </a:pPr>
            <a:r>
              <a:rPr lang="en-US" dirty="0" smtClean="0"/>
              <a:t>(</a:t>
            </a:r>
            <a:r>
              <a:rPr lang="en-US" i="1" dirty="0"/>
              <a:t>Prosecutor v. </a:t>
            </a:r>
            <a:r>
              <a:rPr lang="en-US" i="1" dirty="0" err="1"/>
              <a:t>Radoslav</a:t>
            </a:r>
            <a:r>
              <a:rPr lang="en-US" i="1" dirty="0"/>
              <a:t> </a:t>
            </a:r>
            <a:r>
              <a:rPr lang="en-US" i="1" dirty="0" err="1"/>
              <a:t>Brdjanin</a:t>
            </a:r>
            <a:r>
              <a:rPr lang="en-US" i="1" dirty="0"/>
              <a:t> &amp; </a:t>
            </a:r>
            <a:r>
              <a:rPr lang="en-US" i="1" dirty="0" err="1"/>
              <a:t>Momir</a:t>
            </a:r>
            <a:r>
              <a:rPr lang="en-US" i="1" dirty="0"/>
              <a:t> </a:t>
            </a:r>
            <a:r>
              <a:rPr lang="en-US" i="1" dirty="0" err="1" smtClean="0"/>
              <a:t>Talic</a:t>
            </a:r>
            <a:r>
              <a:rPr lang="en-GB" dirty="0" smtClean="0"/>
              <a:t>)</a:t>
            </a:r>
            <a:endParaRPr lang="en-US" dirty="0"/>
          </a:p>
        </p:txBody>
      </p:sp>
    </p:spTree>
    <p:extLst>
      <p:ext uri="{BB962C8B-B14F-4D97-AF65-F5344CB8AC3E}">
        <p14:creationId xmlns:p14="http://schemas.microsoft.com/office/powerpoint/2010/main" val="3197684574"/>
      </p:ext>
    </p:extLst>
  </p:cSld>
  <p:clrMapOvr>
    <a:masterClrMapping/>
  </p:clrMapOvr>
</p:sld>
</file>

<file path=ppt/theme/theme1.xml><?xml version="1.0" encoding="utf-8"?>
<a:theme xmlns:a="http://schemas.openxmlformats.org/drawingml/2006/main" name="MLD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MLDI.potx</Template>
  <TotalTime>62</TotalTime>
  <Words>702</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MLDI</vt:lpstr>
      <vt:lpstr>Protection of confidential sources</vt:lpstr>
      <vt:lpstr>PowerPoint Presentation</vt:lpstr>
      <vt:lpstr>PowerPoint Presentation</vt:lpstr>
      <vt:lpstr>PowerPoint Presentation</vt:lpstr>
      <vt:lpstr>Does this only apply to journalists?</vt:lpstr>
      <vt:lpstr>PowerPoint Presentation</vt:lpstr>
      <vt:lpstr>Question for discussion</vt:lpstr>
      <vt:lpstr>Are there exceptions to this principle?</vt:lpstr>
      <vt:lpstr>Is there a journalistic privilege not to be compelled to testify?</vt:lpstr>
      <vt:lpstr>Hypothetical case for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Carver</dc:creator>
  <cp:lastModifiedBy>MLDI 1</cp:lastModifiedBy>
  <cp:revision>18</cp:revision>
  <dcterms:created xsi:type="dcterms:W3CDTF">2014-09-22T10:02:01Z</dcterms:created>
  <dcterms:modified xsi:type="dcterms:W3CDTF">2015-11-30T18:00:11Z</dcterms:modified>
</cp:coreProperties>
</file>