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McCully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0928" y="274638"/>
            <a:ext cx="672587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956" y="274638"/>
            <a:ext cx="6669844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2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280" y="274638"/>
            <a:ext cx="668852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956" y="274638"/>
            <a:ext cx="66698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0928" y="274638"/>
            <a:ext cx="672587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3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9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2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D70C-A9E2-7346-B9C6-4C8261708E8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8889-F7FA-FD46-AD93-97E874C05C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74638"/>
            <a:ext cx="1600200" cy="150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9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Internet and freedom of expression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workshop on media and freedom of expression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ECtHR</a:t>
            </a:r>
            <a:r>
              <a:rPr lang="en-US" dirty="0" smtClean="0"/>
              <a:t> has said that a news website may be liable for comments below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articles when </a:t>
            </a:r>
            <a:r>
              <a:rPr lang="en-US" dirty="0" smtClean="0"/>
              <a:t>they </a:t>
            </a:r>
            <a:r>
              <a:rPr lang="en-US" dirty="0" smtClean="0"/>
              <a:t>are “clearly unlawful” (</a:t>
            </a:r>
            <a:r>
              <a:rPr lang="en-US" i="1" dirty="0" err="1" smtClean="0"/>
              <a:t>Delfi</a:t>
            </a:r>
            <a:r>
              <a:rPr lang="en-US" i="1" dirty="0" smtClean="0"/>
              <a:t> v. Estonia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the implications of this for online publishers?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right to be forgotten”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372"/>
            <a:ext cx="8229600" cy="4371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the status of search engines?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Court of Justice of the European Union found that a person has right to require a search engine to remove links related to him or her that are “</a:t>
            </a:r>
            <a:r>
              <a:rPr lang="en-US" dirty="0"/>
              <a:t>inadequate, irrelevant or </a:t>
            </a:r>
            <a:r>
              <a:rPr lang="en-US" dirty="0" smtClean="0"/>
              <a:t>excessive” (</a:t>
            </a:r>
            <a:r>
              <a:rPr lang="en-US" i="1" dirty="0" smtClean="0"/>
              <a:t>Google Spain</a:t>
            </a:r>
            <a:r>
              <a:rPr lang="en-US" dirty="0" smtClean="0"/>
              <a:t> case).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Should there really be a right to be forgotten? What are the implications of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bloggers journalists?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Assuming that journalists should not be subject to any licensing requirement, bloggers should be in no different position and entitled to the same protections.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“Journalism </a:t>
            </a:r>
            <a:r>
              <a:rPr lang="en-US" dirty="0"/>
              <a:t>is a function shared by a wide range of actors, including professional full-time reporters and analysts, as well as bloggers and others who engage in forms of self-publication in print, on the internet or elsewhere</a:t>
            </a:r>
            <a:r>
              <a:rPr lang="en-US" dirty="0" smtClean="0"/>
              <a:t>…” </a:t>
            </a:r>
            <a:r>
              <a:rPr lang="en-US" sz="2400" dirty="0" smtClean="0"/>
              <a:t>(</a:t>
            </a:r>
            <a:r>
              <a:rPr lang="en-US" sz="2400" dirty="0" smtClean="0"/>
              <a:t>Human Rights Committee, General Comment 34)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2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Twitter user tweets a message claiming that a well-known public figure is known to have been involved in child sexual abuse. The message is replied to by some Twitter users, </a:t>
            </a:r>
            <a:r>
              <a:rPr lang="en-GB" dirty="0" smtClean="0"/>
              <a:t>who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express </a:t>
            </a:r>
            <a:r>
              <a:rPr lang="en-GB" dirty="0"/>
              <a:t>horror at this information, and is </a:t>
            </a:r>
            <a:r>
              <a:rPr lang="en-GB" dirty="0" smtClean="0"/>
              <a:t>re-tweeted </a:t>
            </a:r>
            <a:r>
              <a:rPr lang="en-GB" dirty="0"/>
              <a:t>by some users</a:t>
            </a:r>
            <a:r>
              <a:rPr lang="en-GB" dirty="0" smtClean="0"/>
              <a:t>.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few days later the author of the original tweet sends a further message, stating that the information tweeted was incorrect and apologizing to the public figure.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6"/>
            <a:ext cx="8229600" cy="47488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 public figure </a:t>
            </a:r>
            <a:r>
              <a:rPr lang="en-GB" dirty="0" smtClean="0"/>
              <a:t>commences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defamation </a:t>
            </a:r>
            <a:r>
              <a:rPr lang="en-GB" dirty="0"/>
              <a:t>proceedings against three sets of respondents: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Some Twitter users who </a:t>
            </a:r>
            <a:r>
              <a:rPr lang="en-GB" dirty="0" smtClean="0"/>
              <a:t>re-tweeted </a:t>
            </a:r>
            <a:r>
              <a:rPr lang="en-GB" dirty="0"/>
              <a:t>the original </a:t>
            </a:r>
            <a:r>
              <a:rPr lang="en-GB" dirty="0" smtClean="0"/>
              <a:t>message </a:t>
            </a:r>
            <a:endParaRPr lang="en-GB" dirty="0" smtClean="0"/>
          </a:p>
          <a:p>
            <a:pPr lvl="0"/>
            <a:r>
              <a:rPr lang="en-GB" dirty="0" smtClean="0"/>
              <a:t>Some </a:t>
            </a:r>
            <a:r>
              <a:rPr lang="en-GB" dirty="0"/>
              <a:t>users who replied to the original </a:t>
            </a:r>
            <a:r>
              <a:rPr lang="en-GB" dirty="0" smtClean="0"/>
              <a:t>message</a:t>
            </a:r>
            <a:endParaRPr lang="en-GB" dirty="0"/>
          </a:p>
          <a:p>
            <a:pPr lvl="0"/>
            <a:r>
              <a:rPr lang="en-GB" dirty="0"/>
              <a:t>Twitter </a:t>
            </a:r>
            <a:r>
              <a:rPr lang="en-GB" dirty="0" smtClean="0"/>
              <a:t>Inc., </a:t>
            </a:r>
            <a:r>
              <a:rPr lang="en-GB" dirty="0"/>
              <a:t>for publishing defamatory </a:t>
            </a:r>
            <a:r>
              <a:rPr lang="en-GB" dirty="0" smtClean="0"/>
              <a:t>messages</a:t>
            </a:r>
          </a:p>
          <a:p>
            <a:pPr lvl="0"/>
            <a:endParaRPr lang="en-GB" dirty="0"/>
          </a:p>
          <a:p>
            <a:pPr marL="0" indent="0">
              <a:buNone/>
            </a:pPr>
            <a:r>
              <a:rPr lang="en-GB" dirty="0"/>
              <a:t>How much success would the public figure have </a:t>
            </a:r>
            <a:r>
              <a:rPr lang="en-GB" dirty="0" smtClean="0"/>
              <a:t>with these </a:t>
            </a:r>
            <a:r>
              <a:rPr lang="en-GB" dirty="0" smtClean="0"/>
              <a:t>suits </a:t>
            </a:r>
            <a:r>
              <a:rPr lang="en-GB" dirty="0"/>
              <a:t>in your </a:t>
            </a:r>
            <a:r>
              <a:rPr lang="en-GB" dirty="0" smtClean="0"/>
              <a:t>jurisdiction</a:t>
            </a:r>
            <a:r>
              <a:rPr lang="en-GB" dirty="0"/>
              <a:t>? Or elsewhere?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Questions for discussion: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is the Internet different from other media platforms?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implications (if any) does this have for media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aspects of the internet that are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“citizen journalist”: bloggers, crowd-sourcing etc.</a:t>
            </a:r>
          </a:p>
          <a:p>
            <a:r>
              <a:rPr lang="en-US" dirty="0" smtClean="0"/>
              <a:t>Search engines: are they responsible for the content they lead you to?</a:t>
            </a:r>
          </a:p>
          <a:p>
            <a:r>
              <a:rPr lang="en-US" dirty="0" smtClean="0"/>
              <a:t>Internet service providers (ISPs): are they publishers? Or something else?</a:t>
            </a:r>
          </a:p>
          <a:p>
            <a:r>
              <a:rPr lang="en-US" dirty="0" smtClean="0"/>
              <a:t>The transnational nature of publication (though this is not unique to the internet).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internet the same as broadcasting?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 Supreme Court answered this with a decisive “No.”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Broadcasting must be regulated to ensure fairness in allocation of frequencies.</a:t>
            </a:r>
          </a:p>
          <a:p>
            <a:r>
              <a:rPr lang="en-US" dirty="0" smtClean="0"/>
              <a:t>But internet bandwidth is unlimited (for all practical purposes).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GB" i="1" dirty="0"/>
              <a:t>Reno v. </a:t>
            </a:r>
            <a:r>
              <a:rPr lang="en-GB" i="1" dirty="0" smtClean="0"/>
              <a:t>ACLU</a:t>
            </a:r>
            <a:r>
              <a:rPr lang="en-GB" dirty="0" smtClean="0"/>
              <a:t>, 1997)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“publication” on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Australian High Court said an item is published whenever and wherever it is downloaded.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/>
              <a:t>leads </a:t>
            </a:r>
            <a:r>
              <a:rPr lang="en-US" dirty="0" smtClean="0"/>
              <a:t>to “forum shopping” </a:t>
            </a:r>
            <a:r>
              <a:rPr lang="en-US" dirty="0" smtClean="0"/>
              <a:t>for </a:t>
            </a:r>
            <a:r>
              <a:rPr lang="en-US" dirty="0" smtClean="0"/>
              <a:t>the most restrictive jurisdiction (for example, in defamation cases).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the French </a:t>
            </a:r>
            <a:r>
              <a:rPr lang="en-US" dirty="0" err="1" smtClean="0"/>
              <a:t>Cour</a:t>
            </a:r>
            <a:r>
              <a:rPr lang="en-US" dirty="0" smtClean="0"/>
              <a:t> de Cassation argued that virtual publication happens once – just like publication in any other </a:t>
            </a:r>
            <a:r>
              <a:rPr lang="en-US" dirty="0" smtClean="0"/>
              <a:t>medium. </a:t>
            </a:r>
            <a:r>
              <a:rPr lang="en-US" dirty="0" smtClean="0"/>
              <a:t>(</a:t>
            </a:r>
            <a:r>
              <a:rPr lang="en-GB" i="1" dirty="0" err="1"/>
              <a:t>Arret</a:t>
            </a:r>
            <a:r>
              <a:rPr lang="en-GB" i="1" dirty="0"/>
              <a:t> n˚6374 du 16 </a:t>
            </a:r>
            <a:r>
              <a:rPr lang="en-GB" i="1" dirty="0" err="1"/>
              <a:t>O</a:t>
            </a:r>
            <a:r>
              <a:rPr lang="en-GB" i="1" dirty="0" err="1" smtClean="0"/>
              <a:t>ctobre</a:t>
            </a:r>
            <a:r>
              <a:rPr lang="en-GB" i="1" dirty="0" smtClean="0"/>
              <a:t> 2001</a:t>
            </a:r>
            <a:r>
              <a:rPr lang="en-GB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ISP a publisher?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Courts have generally agreed that the company that provides the internet connection or hosts websites is </a:t>
            </a:r>
            <a:r>
              <a:rPr lang="en-US" i="1" dirty="0" smtClean="0"/>
              <a:t>not</a:t>
            </a:r>
            <a:r>
              <a:rPr lang="en-US" dirty="0" smtClean="0"/>
              <a:t> a publisher in the traditional sense.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Rather, it is an intermediary. But can an intermediary be liable for the content that it carries?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New York Court of Appeals said that, in relation to emails, an ISP was like a telephone company, </a:t>
            </a:r>
            <a:r>
              <a:rPr lang="en-US" dirty="0" smtClean="0"/>
              <a:t>which </a:t>
            </a:r>
            <a:r>
              <a:rPr lang="en-US" dirty="0" smtClean="0"/>
              <a:t>has no liability for the content of a telephone call (</a:t>
            </a:r>
            <a:r>
              <a:rPr lang="en-GB" i="1" dirty="0" err="1"/>
              <a:t>Lunney</a:t>
            </a:r>
            <a:r>
              <a:rPr lang="en-GB" i="1" dirty="0"/>
              <a:t> v. </a:t>
            </a:r>
            <a:r>
              <a:rPr lang="en-GB" i="1" dirty="0" smtClean="0"/>
              <a:t>Prodigy</a:t>
            </a:r>
            <a:r>
              <a:rPr lang="en-US" dirty="0" smtClean="0"/>
              <a:t>).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Would you want an ISP screening all your emails to check if they were legal?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Section 230 of the US Communications Decency Act does not require ISPs to screen content.</a:t>
            </a:r>
          </a:p>
          <a:p>
            <a:r>
              <a:rPr lang="en-US" dirty="0" smtClean="0"/>
              <a:t>The EU E-</a:t>
            </a:r>
            <a:r>
              <a:rPr lang="en-US" dirty="0"/>
              <a:t>C</a:t>
            </a:r>
            <a:r>
              <a:rPr lang="en-US" dirty="0" smtClean="0"/>
              <a:t>ommerce Directive provides exemption from liability in the areas of:</a:t>
            </a:r>
          </a:p>
          <a:p>
            <a:pPr lvl="1"/>
            <a:r>
              <a:rPr lang="en-US" dirty="0" smtClean="0"/>
              <a:t>“mere conduit” of content</a:t>
            </a:r>
          </a:p>
          <a:p>
            <a:pPr lvl="1"/>
            <a:r>
              <a:rPr lang="en-US" dirty="0" smtClean="0"/>
              <a:t>“caching” of content</a:t>
            </a:r>
          </a:p>
          <a:p>
            <a:pPr lvl="1"/>
            <a:r>
              <a:rPr lang="en-US" dirty="0" smtClean="0"/>
              <a:t>“hosting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dirty="0" smtClean="0"/>
              <a:t>But unlike S230 </a:t>
            </a:r>
            <a:r>
              <a:rPr lang="en-US" dirty="0" err="1" smtClean="0"/>
              <a:t>CDA</a:t>
            </a:r>
            <a:r>
              <a:rPr lang="en-US" dirty="0" smtClean="0"/>
              <a:t>, ISPs must act “expeditiously” to remove illegal content when they are informed of it.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4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D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MLDI.potx</Template>
  <TotalTime>1675</TotalTime>
  <Words>726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MLDI</vt:lpstr>
      <vt:lpstr>The Internet and freedom of expression law</vt:lpstr>
      <vt:lpstr>PowerPoint Presentation</vt:lpstr>
      <vt:lpstr>Some aspects of the internet that are new</vt:lpstr>
      <vt:lpstr>Is the internet the same as broadcasting?</vt:lpstr>
      <vt:lpstr>What is “publication” on the internet?</vt:lpstr>
      <vt:lpstr>PowerPoint Presentation</vt:lpstr>
      <vt:lpstr>Is the ISP a publisher?</vt:lpstr>
      <vt:lpstr>PowerPoint Presentation</vt:lpstr>
      <vt:lpstr>PowerPoint Presentation</vt:lpstr>
      <vt:lpstr>Online discussions</vt:lpstr>
      <vt:lpstr>“The right to be forgotten”</vt:lpstr>
      <vt:lpstr>Are bloggers journalists?</vt:lpstr>
      <vt:lpstr>A case 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Carver</dc:creator>
  <cp:lastModifiedBy>MLDI 1</cp:lastModifiedBy>
  <cp:revision>33</cp:revision>
  <dcterms:created xsi:type="dcterms:W3CDTF">2014-09-22T10:02:01Z</dcterms:created>
  <dcterms:modified xsi:type="dcterms:W3CDTF">2015-11-30T17:38:59Z</dcterms:modified>
</cp:coreProperties>
</file>