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0"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nathan McCully" initials="JM"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39C1D70C-A9E2-7346-B9C6-4C8261708E80}" type="datetimeFigureOut">
              <a:rPr lang="en-US" smtClean="0"/>
              <a:t>12/11/2015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118889-F7FA-FD46-AD93-97E874C05C53}" type="slidenum">
              <a:rPr lang="en-US" smtClean="0"/>
              <a:t>‹#›</a:t>
            </a:fld>
            <a:endParaRPr lang="en-US"/>
          </a:p>
        </p:txBody>
      </p:sp>
    </p:spTree>
    <p:extLst>
      <p:ext uri="{BB962C8B-B14F-4D97-AF65-F5344CB8AC3E}">
        <p14:creationId xmlns:p14="http://schemas.microsoft.com/office/powerpoint/2010/main" val="3731242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960928" y="274638"/>
            <a:ext cx="6725871" cy="1143000"/>
          </a:xfrm>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39C1D70C-A9E2-7346-B9C6-4C8261708E80}" type="datetimeFigureOut">
              <a:rPr lang="en-US" smtClean="0"/>
              <a:t>12/11/2015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118889-F7FA-FD46-AD93-97E874C05C53}" type="slidenum">
              <a:rPr lang="en-US" smtClean="0"/>
              <a:t>‹#›</a:t>
            </a:fld>
            <a:endParaRPr lang="en-US"/>
          </a:p>
        </p:txBody>
      </p:sp>
    </p:spTree>
    <p:extLst>
      <p:ext uri="{BB962C8B-B14F-4D97-AF65-F5344CB8AC3E}">
        <p14:creationId xmlns:p14="http://schemas.microsoft.com/office/powerpoint/2010/main" val="2099359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39C1D70C-A9E2-7346-B9C6-4C8261708E80}" type="datetimeFigureOut">
              <a:rPr lang="en-US" smtClean="0"/>
              <a:t>12/11/2015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118889-F7FA-FD46-AD93-97E874C05C53}" type="slidenum">
              <a:rPr lang="en-US" smtClean="0"/>
              <a:t>‹#›</a:t>
            </a:fld>
            <a:endParaRPr lang="en-US"/>
          </a:p>
        </p:txBody>
      </p:sp>
    </p:spTree>
    <p:extLst>
      <p:ext uri="{BB962C8B-B14F-4D97-AF65-F5344CB8AC3E}">
        <p14:creationId xmlns:p14="http://schemas.microsoft.com/office/powerpoint/2010/main" val="3252815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16956" y="274638"/>
            <a:ext cx="6669844" cy="1143000"/>
          </a:xfrm>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39C1D70C-A9E2-7346-B9C6-4C8261708E80}" type="datetimeFigureOut">
              <a:rPr lang="en-US" smtClean="0"/>
              <a:t>12/11/2015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118889-F7FA-FD46-AD93-97E874C05C53}" type="slidenum">
              <a:rPr lang="en-US" smtClean="0"/>
              <a:t>‹#›</a:t>
            </a:fld>
            <a:endParaRPr lang="en-US"/>
          </a:p>
        </p:txBody>
      </p:sp>
    </p:spTree>
    <p:extLst>
      <p:ext uri="{BB962C8B-B14F-4D97-AF65-F5344CB8AC3E}">
        <p14:creationId xmlns:p14="http://schemas.microsoft.com/office/powerpoint/2010/main" val="3987621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39C1D70C-A9E2-7346-B9C6-4C8261708E80}" type="datetimeFigureOut">
              <a:rPr lang="en-US" smtClean="0"/>
              <a:t>12/11/2015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118889-F7FA-FD46-AD93-97E874C05C53}" type="slidenum">
              <a:rPr lang="en-US" smtClean="0"/>
              <a:t>‹#›</a:t>
            </a:fld>
            <a:endParaRPr lang="en-US"/>
          </a:p>
        </p:txBody>
      </p:sp>
    </p:spTree>
    <p:extLst>
      <p:ext uri="{BB962C8B-B14F-4D97-AF65-F5344CB8AC3E}">
        <p14:creationId xmlns:p14="http://schemas.microsoft.com/office/powerpoint/2010/main" val="3626477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98280" y="274638"/>
            <a:ext cx="6688520" cy="1143000"/>
          </a:xfrm>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39C1D70C-A9E2-7346-B9C6-4C8261708E80}" type="datetimeFigureOut">
              <a:rPr lang="en-US" smtClean="0"/>
              <a:t>12/11/2015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118889-F7FA-FD46-AD93-97E874C05C53}" type="slidenum">
              <a:rPr lang="en-US" smtClean="0"/>
              <a:t>‹#›</a:t>
            </a:fld>
            <a:endParaRPr lang="en-US"/>
          </a:p>
        </p:txBody>
      </p:sp>
    </p:spTree>
    <p:extLst>
      <p:ext uri="{BB962C8B-B14F-4D97-AF65-F5344CB8AC3E}">
        <p14:creationId xmlns:p14="http://schemas.microsoft.com/office/powerpoint/2010/main" val="2404111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16956" y="274638"/>
            <a:ext cx="6669844" cy="114300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39C1D70C-A9E2-7346-B9C6-4C8261708E80}" type="datetimeFigureOut">
              <a:rPr lang="en-US" smtClean="0"/>
              <a:t>12/11/2015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118889-F7FA-FD46-AD93-97E874C05C53}" type="slidenum">
              <a:rPr lang="en-US" smtClean="0"/>
              <a:t>‹#›</a:t>
            </a:fld>
            <a:endParaRPr lang="en-US"/>
          </a:p>
        </p:txBody>
      </p:sp>
    </p:spTree>
    <p:extLst>
      <p:ext uri="{BB962C8B-B14F-4D97-AF65-F5344CB8AC3E}">
        <p14:creationId xmlns:p14="http://schemas.microsoft.com/office/powerpoint/2010/main" val="267805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60928" y="274638"/>
            <a:ext cx="6725871" cy="1143000"/>
          </a:xfrm>
        </p:spPr>
        <p:txBody>
          <a:bodyPr/>
          <a:lstStyle/>
          <a:p>
            <a:r>
              <a:rPr lang="en-GB" smtClean="0"/>
              <a:t>Click to edit Master title style</a:t>
            </a:r>
            <a:endParaRPr lang="en-US" dirty="0"/>
          </a:p>
        </p:txBody>
      </p:sp>
      <p:sp>
        <p:nvSpPr>
          <p:cNvPr id="3" name="Date Placeholder 2"/>
          <p:cNvSpPr>
            <a:spLocks noGrp="1"/>
          </p:cNvSpPr>
          <p:nvPr>
            <p:ph type="dt" sz="half" idx="10"/>
          </p:nvPr>
        </p:nvSpPr>
        <p:spPr/>
        <p:txBody>
          <a:bodyPr/>
          <a:lstStyle/>
          <a:p>
            <a:fld id="{39C1D70C-A9E2-7346-B9C6-4C8261708E80}" type="datetimeFigureOut">
              <a:rPr lang="en-US" smtClean="0"/>
              <a:t>12/11/2015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118889-F7FA-FD46-AD93-97E874C05C53}" type="slidenum">
              <a:rPr lang="en-US" smtClean="0"/>
              <a:t>‹#›</a:t>
            </a:fld>
            <a:endParaRPr lang="en-US"/>
          </a:p>
        </p:txBody>
      </p:sp>
    </p:spTree>
    <p:extLst>
      <p:ext uri="{BB962C8B-B14F-4D97-AF65-F5344CB8AC3E}">
        <p14:creationId xmlns:p14="http://schemas.microsoft.com/office/powerpoint/2010/main" val="2077830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C1D70C-A9E2-7346-B9C6-4C8261708E80}" type="datetimeFigureOut">
              <a:rPr lang="en-US" smtClean="0"/>
              <a:t>12/11/2015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118889-F7FA-FD46-AD93-97E874C05C53}" type="slidenum">
              <a:rPr lang="en-US" smtClean="0"/>
              <a:t>‹#›</a:t>
            </a:fld>
            <a:endParaRPr lang="en-US"/>
          </a:p>
        </p:txBody>
      </p:sp>
    </p:spTree>
    <p:extLst>
      <p:ext uri="{BB962C8B-B14F-4D97-AF65-F5344CB8AC3E}">
        <p14:creationId xmlns:p14="http://schemas.microsoft.com/office/powerpoint/2010/main" val="3990142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39C1D70C-A9E2-7346-B9C6-4C8261708E80}" type="datetimeFigureOut">
              <a:rPr lang="en-US" smtClean="0"/>
              <a:t>12/11/2015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118889-F7FA-FD46-AD93-97E874C05C53}" type="slidenum">
              <a:rPr lang="en-US" smtClean="0"/>
              <a:t>‹#›</a:t>
            </a:fld>
            <a:endParaRPr lang="en-US"/>
          </a:p>
        </p:txBody>
      </p:sp>
    </p:spTree>
    <p:extLst>
      <p:ext uri="{BB962C8B-B14F-4D97-AF65-F5344CB8AC3E}">
        <p14:creationId xmlns:p14="http://schemas.microsoft.com/office/powerpoint/2010/main" val="3427691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39C1D70C-A9E2-7346-B9C6-4C8261708E80}" type="datetimeFigureOut">
              <a:rPr lang="en-US" smtClean="0"/>
              <a:t>12/11/2015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118889-F7FA-FD46-AD93-97E874C05C53}" type="slidenum">
              <a:rPr lang="en-US" smtClean="0"/>
              <a:t>‹#›</a:t>
            </a:fld>
            <a:endParaRPr lang="en-US"/>
          </a:p>
        </p:txBody>
      </p:sp>
    </p:spTree>
    <p:extLst>
      <p:ext uri="{BB962C8B-B14F-4D97-AF65-F5344CB8AC3E}">
        <p14:creationId xmlns:p14="http://schemas.microsoft.com/office/powerpoint/2010/main" val="3310226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C1D70C-A9E2-7346-B9C6-4C8261708E80}" type="datetimeFigureOut">
              <a:rPr lang="en-US" smtClean="0"/>
              <a:t>12/11/2015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118889-F7FA-FD46-AD93-97E874C05C53}" type="slidenum">
              <a:rPr lang="en-US" smtClean="0"/>
              <a:t>‹#›</a:t>
            </a:fld>
            <a:endParaRPr lang="en-US"/>
          </a:p>
        </p:txBody>
      </p:sp>
      <p:pic>
        <p:nvPicPr>
          <p:cNvPr id="7" name="Picture 6" descr="logo.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79400" y="274638"/>
            <a:ext cx="1600200" cy="1504188"/>
          </a:xfrm>
          <a:prstGeom prst="rect">
            <a:avLst/>
          </a:prstGeom>
        </p:spPr>
      </p:pic>
    </p:spTree>
    <p:extLst>
      <p:ext uri="{BB962C8B-B14F-4D97-AF65-F5344CB8AC3E}">
        <p14:creationId xmlns:p14="http://schemas.microsoft.com/office/powerpoint/2010/main" val="3498493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“Hate speech” and incitement</a:t>
            </a:r>
            <a:endParaRPr lang="en-US" dirty="0"/>
          </a:p>
        </p:txBody>
      </p:sp>
      <p:sp>
        <p:nvSpPr>
          <p:cNvPr id="3" name="Subtitle 2"/>
          <p:cNvSpPr>
            <a:spLocks noGrp="1"/>
          </p:cNvSpPr>
          <p:nvPr>
            <p:ph type="subTitle" idx="1"/>
          </p:nvPr>
        </p:nvSpPr>
        <p:spPr/>
        <p:txBody>
          <a:bodyPr/>
          <a:lstStyle/>
          <a:p>
            <a:r>
              <a:rPr lang="en-US" dirty="0"/>
              <a:t>Training workshop on media and freedom of expression law</a:t>
            </a:r>
          </a:p>
          <a:p>
            <a:endParaRPr lang="en-US" dirty="0"/>
          </a:p>
        </p:txBody>
      </p:sp>
    </p:spTree>
    <p:extLst>
      <p:ext uri="{BB962C8B-B14F-4D97-AF65-F5344CB8AC3E}">
        <p14:creationId xmlns:p14="http://schemas.microsoft.com/office/powerpoint/2010/main" val="11828414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Religious defamation</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endParaRPr lang="en-US" dirty="0" smtClean="0"/>
          </a:p>
          <a:p>
            <a:pPr marL="0" indent="0">
              <a:buNone/>
            </a:pPr>
            <a:r>
              <a:rPr lang="en-US" dirty="0" smtClean="0"/>
              <a:t>Is it possible to defame a religion?</a:t>
            </a:r>
          </a:p>
          <a:p>
            <a:pPr marL="0" indent="0">
              <a:buNone/>
            </a:pPr>
            <a:endParaRPr lang="en-US" dirty="0"/>
          </a:p>
          <a:p>
            <a:pPr marL="0" indent="0">
              <a:buNone/>
            </a:pPr>
            <a:r>
              <a:rPr lang="en-US" dirty="0" smtClean="0"/>
              <a:t>In early cases, the </a:t>
            </a:r>
            <a:r>
              <a:rPr lang="en-US" dirty="0" err="1" smtClean="0"/>
              <a:t>ECtHR</a:t>
            </a:r>
            <a:r>
              <a:rPr lang="en-US" dirty="0" smtClean="0"/>
              <a:t> used its “margin of appreciation” to avoid interfering in cases of blasphemy, which were regarded as matters of public morals best decided by the country itself.</a:t>
            </a:r>
            <a:endParaRPr lang="en-US" dirty="0" smtClean="0">
              <a:solidFill>
                <a:srgbClr val="FF0000"/>
              </a:solidFill>
            </a:endParaRPr>
          </a:p>
          <a:p>
            <a:pPr marL="0" indent="0">
              <a:buNone/>
            </a:pPr>
            <a:endParaRPr lang="en-US" dirty="0"/>
          </a:p>
          <a:p>
            <a:pPr marL="0" indent="0">
              <a:buNone/>
            </a:pPr>
            <a:r>
              <a:rPr lang="en-US" dirty="0" smtClean="0"/>
              <a:t>Later decisions have been more protective of criticism of religion, and religious leaders and institutions.</a:t>
            </a:r>
            <a:endParaRPr lang="en-US" dirty="0"/>
          </a:p>
        </p:txBody>
      </p:sp>
    </p:spTree>
    <p:extLst>
      <p:ext uri="{BB962C8B-B14F-4D97-AF65-F5344CB8AC3E}">
        <p14:creationId xmlns:p14="http://schemas.microsoft.com/office/powerpoint/2010/main" val="8297946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839433"/>
            <a:ext cx="8229600" cy="4286730"/>
          </a:xfrm>
        </p:spPr>
        <p:txBody>
          <a:bodyPr>
            <a:normAutofit fontScale="77500" lnSpcReduction="20000"/>
          </a:bodyPr>
          <a:lstStyle/>
          <a:p>
            <a:pPr marL="0" indent="0">
              <a:buNone/>
            </a:pPr>
            <a:r>
              <a:rPr lang="en-US" dirty="0" smtClean="0"/>
              <a:t>Last word to the Human Rights Committee:</a:t>
            </a:r>
          </a:p>
          <a:p>
            <a:pPr marL="400050" lvl="1" indent="0">
              <a:buNone/>
            </a:pPr>
            <a:r>
              <a:rPr lang="en-US" dirty="0" smtClean="0"/>
              <a:t>“Prohibitions </a:t>
            </a:r>
            <a:r>
              <a:rPr lang="en-US" dirty="0"/>
              <a:t>of displays of lack of respect for a religion or other belief system, including blasphemy laws, are incompatible with the Covenant, except in the specific circumstances envisaged in article 20, paragraph 2, of the Covenant. Such prohibitions must also comply with the strict requirements of article 19, paragraph 3, as well as such articles as 2, 5, 17, 18 and 26. Thus, for instance, it would be impermissible for any such laws to discriminate in </a:t>
            </a:r>
            <a:r>
              <a:rPr lang="en-US" dirty="0" err="1"/>
              <a:t>favour</a:t>
            </a:r>
            <a:r>
              <a:rPr lang="en-US" dirty="0"/>
              <a:t> of or against one or certain religions or belief systems, or their adherents over another, or religious believers over non-believers. Nor would it be permissible for such prohibitions to be used to prevent or punish criticism of religious leaders or commentary on religious doctrine and tenets of faith</a:t>
            </a:r>
            <a:r>
              <a:rPr lang="en-US" dirty="0" smtClean="0"/>
              <a:t>.”</a:t>
            </a:r>
            <a:r>
              <a:rPr lang="en-GB" dirty="0" smtClean="0"/>
              <a:t> (General Comment 34)</a:t>
            </a:r>
            <a:r>
              <a:rPr lang="en-US"/>
              <a:t> </a:t>
            </a:r>
            <a:endParaRPr lang="en-US" dirty="0"/>
          </a:p>
        </p:txBody>
      </p:sp>
    </p:spTree>
    <p:extLst>
      <p:ext uri="{BB962C8B-B14F-4D97-AF65-F5344CB8AC3E}">
        <p14:creationId xmlns:p14="http://schemas.microsoft.com/office/powerpoint/2010/main" val="36750028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Hypothetical case for discussion</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endParaRPr lang="en-US" dirty="0" smtClean="0"/>
          </a:p>
          <a:p>
            <a:pPr marL="0" indent="0">
              <a:buNone/>
            </a:pPr>
            <a:r>
              <a:rPr lang="en-GB" dirty="0" smtClean="0"/>
              <a:t>Your country has a law prohibiting denial of the 1915 Armenian genocide. A magazine publishes an article by a historian arguing that the killings in 1915 did not constitute genocide, </a:t>
            </a:r>
            <a:r>
              <a:rPr lang="en-GB" dirty="0" smtClean="0"/>
              <a:t>and </a:t>
            </a:r>
            <a:r>
              <a:rPr lang="en-GB" dirty="0" smtClean="0"/>
              <a:t>the discussion of genocide is actually used to stir anti-Turkish hatred. The author and the magazine’s editor are convicted under the genocide denial law. </a:t>
            </a:r>
            <a:r>
              <a:rPr lang="en-GB" dirty="0"/>
              <a:t> </a:t>
            </a:r>
          </a:p>
          <a:p>
            <a:pPr marL="0" indent="0">
              <a:buNone/>
            </a:pPr>
            <a:r>
              <a:rPr lang="en-GB" dirty="0"/>
              <a:t>They take their case to the regional human rights court. What arguments could </a:t>
            </a:r>
            <a:r>
              <a:rPr lang="en-GB" dirty="0" smtClean="0"/>
              <a:t>each </a:t>
            </a:r>
            <a:r>
              <a:rPr lang="en-GB" dirty="0"/>
              <a:t>side </a:t>
            </a:r>
            <a:r>
              <a:rPr lang="en-GB" dirty="0" smtClean="0"/>
              <a:t>use and </a:t>
            </a:r>
            <a:r>
              <a:rPr lang="en-GB" dirty="0"/>
              <a:t>what, in your opinion, should the court decide?</a:t>
            </a:r>
          </a:p>
          <a:p>
            <a:pPr marL="0" indent="0">
              <a:buNone/>
            </a:pPr>
            <a:endParaRPr lang="en-US" dirty="0"/>
          </a:p>
        </p:txBody>
      </p:sp>
    </p:spTree>
    <p:extLst>
      <p:ext uri="{BB962C8B-B14F-4D97-AF65-F5344CB8AC3E}">
        <p14:creationId xmlns:p14="http://schemas.microsoft.com/office/powerpoint/2010/main" val="28470912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p>
          <a:p>
            <a:pPr marL="400050" lvl="1" indent="0">
              <a:buNone/>
            </a:pPr>
            <a:r>
              <a:rPr lang="en-US" dirty="0" smtClean="0"/>
              <a:t>“Any </a:t>
            </a:r>
            <a:r>
              <a:rPr lang="en-US" dirty="0"/>
              <a:t>propaganda for war shall be prohibited by </a:t>
            </a:r>
            <a:r>
              <a:rPr lang="en-US" dirty="0" smtClean="0"/>
              <a:t>law.</a:t>
            </a:r>
            <a:endParaRPr lang="en-GB" dirty="0"/>
          </a:p>
          <a:p>
            <a:pPr marL="400050" lvl="1" indent="0">
              <a:buNone/>
            </a:pPr>
            <a:r>
              <a:rPr lang="en-US" dirty="0"/>
              <a:t>Any advocacy of national, racial or religious hatred that constitutes incitement to discrimination, hostility or violence shall be prohibited by law</a:t>
            </a:r>
            <a:r>
              <a:rPr lang="en-US" dirty="0" smtClean="0"/>
              <a:t>.”</a:t>
            </a:r>
            <a:endParaRPr lang="en-GB" dirty="0"/>
          </a:p>
          <a:p>
            <a:pPr marL="400050" lvl="1" indent="0">
              <a:buNone/>
            </a:pPr>
            <a:r>
              <a:rPr lang="en-US" dirty="0" smtClean="0"/>
              <a:t>(Article 20, </a:t>
            </a:r>
            <a:r>
              <a:rPr lang="en-US" dirty="0" err="1" smtClean="0"/>
              <a:t>ICCPR</a:t>
            </a:r>
            <a:r>
              <a:rPr lang="en-US" dirty="0" smtClean="0"/>
              <a:t>)</a:t>
            </a:r>
            <a:endParaRPr lang="en-US" dirty="0">
              <a:solidFill>
                <a:srgbClr val="FF0000"/>
              </a:solidFill>
            </a:endParaRPr>
          </a:p>
        </p:txBody>
      </p:sp>
    </p:spTree>
    <p:extLst>
      <p:ext uri="{BB962C8B-B14F-4D97-AF65-F5344CB8AC3E}">
        <p14:creationId xmlns:p14="http://schemas.microsoft.com/office/powerpoint/2010/main" val="4293348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Since it is a positive obligation on states to prohibit incitement to hatred, it is no surprise that states have interpreted the balance between this and freedom of expression in very different ways.</a:t>
            </a:r>
            <a:endParaRPr lang="en-US" dirty="0"/>
          </a:p>
        </p:txBody>
      </p:sp>
    </p:spTree>
    <p:extLst>
      <p:ext uri="{BB962C8B-B14F-4D97-AF65-F5344CB8AC3E}">
        <p14:creationId xmlns:p14="http://schemas.microsoft.com/office/powerpoint/2010/main" val="42878391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buNone/>
            </a:pPr>
            <a:endParaRPr lang="en-US" dirty="0" smtClean="0"/>
          </a:p>
          <a:p>
            <a:pPr marL="0" indent="0">
              <a:buNone/>
            </a:pPr>
            <a:r>
              <a:rPr lang="en-US" dirty="0" smtClean="0"/>
              <a:t>However, the Human Rights Committee has said:</a:t>
            </a:r>
            <a:endParaRPr lang="en-US" dirty="0"/>
          </a:p>
          <a:p>
            <a:pPr marL="400050" lvl="1" indent="0">
              <a:buNone/>
            </a:pPr>
            <a:r>
              <a:rPr lang="en-US" dirty="0" smtClean="0"/>
              <a:t>“restrictions </a:t>
            </a:r>
            <a:r>
              <a:rPr lang="en-US" dirty="0"/>
              <a:t>on expression which may fall within the scope of Article 20 must also be permissible under Article 19, paragraph 3, which lays down requirements for determining whether restrictions on expression are permissible</a:t>
            </a:r>
            <a:r>
              <a:rPr lang="en-US" dirty="0" smtClean="0"/>
              <a:t>.</a:t>
            </a:r>
            <a:r>
              <a:rPr lang="en-US" dirty="0"/>
              <a:t>” </a:t>
            </a:r>
            <a:endParaRPr lang="en-US" dirty="0" smtClean="0"/>
          </a:p>
          <a:p>
            <a:pPr marL="400050" lvl="1" indent="0">
              <a:buNone/>
            </a:pPr>
            <a:r>
              <a:rPr lang="en-US" dirty="0" smtClean="0"/>
              <a:t>In other words, this question is determined using the same three-part test for when other forms of speech may be restricted.</a:t>
            </a:r>
            <a:endParaRPr lang="en-GB" dirty="0"/>
          </a:p>
        </p:txBody>
      </p:sp>
    </p:spTree>
    <p:extLst>
      <p:ext uri="{BB962C8B-B14F-4D97-AF65-F5344CB8AC3E}">
        <p14:creationId xmlns:p14="http://schemas.microsoft.com/office/powerpoint/2010/main" val="40177307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Was “hate speech” intended to incite?</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endParaRPr lang="en-US" dirty="0" smtClean="0"/>
          </a:p>
          <a:p>
            <a:pPr marL="0" indent="0">
              <a:buNone/>
            </a:pPr>
            <a:r>
              <a:rPr lang="en-US" dirty="0" smtClean="0"/>
              <a:t>Case law usually requires intent.</a:t>
            </a:r>
          </a:p>
          <a:p>
            <a:pPr marL="0" indent="0">
              <a:buNone/>
            </a:pPr>
            <a:r>
              <a:rPr lang="en-US" i="1" dirty="0" err="1" smtClean="0"/>
              <a:t>Jersild</a:t>
            </a:r>
            <a:r>
              <a:rPr lang="en-US" dirty="0" smtClean="0"/>
              <a:t> case: A journalist broadcast interviews with neo-Nazi, racist youth. The intention was to expose racist views, not promote them.</a:t>
            </a:r>
          </a:p>
          <a:p>
            <a:pPr marL="0" indent="0">
              <a:buNone/>
            </a:pPr>
            <a:endParaRPr lang="en-US" dirty="0"/>
          </a:p>
          <a:p>
            <a:pPr marL="400050" lvl="1" indent="0">
              <a:buNone/>
            </a:pPr>
            <a:r>
              <a:rPr lang="en-GB" dirty="0" smtClean="0"/>
              <a:t>“The </a:t>
            </a:r>
            <a:r>
              <a:rPr lang="en-GB" dirty="0"/>
              <a:t>punishment of a journalist for assisting in the dissemination of statements made by another person in an interview would seriously hamper the contribution of the press to discussion of matters of public interest and should not be envisaged unless there are particularly strong reasons for doing so</a:t>
            </a:r>
            <a:r>
              <a:rPr lang="en-GB" dirty="0" smtClean="0"/>
              <a:t>.” (ECtHR)</a:t>
            </a:r>
            <a:r>
              <a:rPr lang="en-US" dirty="0"/>
              <a:t> </a:t>
            </a:r>
          </a:p>
        </p:txBody>
      </p:sp>
    </p:spTree>
    <p:extLst>
      <p:ext uri="{BB962C8B-B14F-4D97-AF65-F5344CB8AC3E}">
        <p14:creationId xmlns:p14="http://schemas.microsoft.com/office/powerpoint/2010/main" val="24644436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Must violence or hatred actually result?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endParaRPr lang="en-US" dirty="0" smtClean="0"/>
          </a:p>
          <a:p>
            <a:pPr marL="0" indent="0">
              <a:buNone/>
            </a:pPr>
            <a:r>
              <a:rPr lang="en-US" dirty="0" smtClean="0"/>
              <a:t>Incitement is an </a:t>
            </a:r>
            <a:r>
              <a:rPr lang="en-US" i="1" dirty="0" smtClean="0"/>
              <a:t>inchoate</a:t>
            </a:r>
            <a:r>
              <a:rPr lang="en-US" dirty="0" smtClean="0"/>
              <a:t> (or incomplete) offence – it does not follow that violence must actually result.</a:t>
            </a:r>
          </a:p>
          <a:p>
            <a:pPr marL="0" indent="0">
              <a:buNone/>
            </a:pPr>
            <a:endParaRPr lang="en-US" dirty="0"/>
          </a:p>
          <a:p>
            <a:pPr marL="0" indent="0">
              <a:buNone/>
            </a:pPr>
            <a:r>
              <a:rPr lang="en-US" dirty="0" smtClean="0"/>
              <a:t>However, the US Supreme Court applies the strictest test </a:t>
            </a:r>
            <a:r>
              <a:rPr lang="en-US" strike="sngStrike" dirty="0" smtClean="0"/>
              <a:t>–</a:t>
            </a:r>
            <a:r>
              <a:rPr lang="en-US" dirty="0" smtClean="0"/>
              <a:t> of “clear and present danger.” A statement constitutes “hate speech” if it:</a:t>
            </a:r>
          </a:p>
          <a:p>
            <a:pPr marL="400050" lvl="1" indent="0">
              <a:buNone/>
            </a:pPr>
            <a:r>
              <a:rPr lang="en-GB" dirty="0" smtClean="0"/>
              <a:t>“</a:t>
            </a:r>
            <a:r>
              <a:rPr lang="en-US" dirty="0"/>
              <a:t>is directed to inciting or producing imminent lawless action and is likely to incite or produce such action </a:t>
            </a:r>
            <a:r>
              <a:rPr lang="en-US" dirty="0" smtClean="0"/>
              <a:t>and </a:t>
            </a:r>
            <a:r>
              <a:rPr lang="en-GB" dirty="0" smtClean="0"/>
              <a:t>is </a:t>
            </a:r>
            <a:r>
              <a:rPr lang="en-GB" dirty="0"/>
              <a:t>likely to incite or produce such action.” </a:t>
            </a:r>
            <a:r>
              <a:rPr lang="en-GB" dirty="0" smtClean="0"/>
              <a:t>(</a:t>
            </a:r>
            <a:r>
              <a:rPr lang="en-GB" i="1" dirty="0" smtClean="0"/>
              <a:t>Brandenburg v. Ohio)</a:t>
            </a:r>
            <a:endParaRPr lang="en-US" dirty="0"/>
          </a:p>
        </p:txBody>
      </p:sp>
    </p:spTree>
    <p:extLst>
      <p:ext uri="{BB962C8B-B14F-4D97-AF65-F5344CB8AC3E}">
        <p14:creationId xmlns:p14="http://schemas.microsoft.com/office/powerpoint/2010/main" val="1525196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i="1" dirty="0" smtClean="0"/>
              <a:t>Ross v. Canada</a:t>
            </a:r>
            <a:r>
              <a:rPr lang="en-US" dirty="0"/>
              <a:t> </a:t>
            </a:r>
            <a:r>
              <a:rPr lang="en-US" dirty="0" smtClean="0"/>
              <a:t>was a case involving a school teacher who made </a:t>
            </a:r>
            <a:r>
              <a:rPr lang="en-US" dirty="0" err="1" smtClean="0"/>
              <a:t>anti-semitic</a:t>
            </a:r>
            <a:r>
              <a:rPr lang="en-US" dirty="0" smtClean="0"/>
              <a:t> statements. The Human Rights Committee said that individuals have the:</a:t>
            </a:r>
          </a:p>
          <a:p>
            <a:pPr marL="400050" lvl="1" indent="0">
              <a:buNone/>
            </a:pPr>
            <a:r>
              <a:rPr lang="en-GB" dirty="0" smtClean="0"/>
              <a:t>“right </a:t>
            </a:r>
            <a:r>
              <a:rPr lang="en-GB" dirty="0"/>
              <a:t>to have an education in the public school system free from bias, prejudice and </a:t>
            </a:r>
            <a:r>
              <a:rPr lang="en-GB" dirty="0" smtClean="0"/>
              <a:t>intolerance.”</a:t>
            </a:r>
            <a:endParaRPr lang="en-US" dirty="0"/>
          </a:p>
        </p:txBody>
      </p:sp>
    </p:spTree>
    <p:extLst>
      <p:ext uri="{BB962C8B-B14F-4D97-AF65-F5344CB8AC3E}">
        <p14:creationId xmlns:p14="http://schemas.microsoft.com/office/powerpoint/2010/main" val="1969009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genocide denial a special case?</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The 1948 Genocide Convention creates a crime of incitement to genocide (echoed in the Rome Statute of the International Criminal Court).</a:t>
            </a:r>
          </a:p>
          <a:p>
            <a:pPr marL="0" indent="0">
              <a:buNone/>
            </a:pPr>
            <a:endParaRPr lang="en-US" dirty="0"/>
          </a:p>
          <a:p>
            <a:pPr marL="0" indent="0">
              <a:buNone/>
            </a:pPr>
            <a:r>
              <a:rPr lang="en-US" dirty="0" smtClean="0"/>
              <a:t>In the “media trial”, the International Criminal Tribunal for Rwanda convicted three journalists.</a:t>
            </a:r>
            <a:endParaRPr lang="en-US" dirty="0">
              <a:solidFill>
                <a:srgbClr val="FF0000"/>
              </a:solidFill>
            </a:endParaRPr>
          </a:p>
        </p:txBody>
      </p:sp>
    </p:spTree>
    <p:extLst>
      <p:ext uri="{BB962C8B-B14F-4D97-AF65-F5344CB8AC3E}">
        <p14:creationId xmlns:p14="http://schemas.microsoft.com/office/powerpoint/2010/main" val="38562431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endParaRPr lang="en-US" dirty="0" smtClean="0"/>
          </a:p>
          <a:p>
            <a:pPr marL="0" indent="0">
              <a:buNone/>
            </a:pPr>
            <a:r>
              <a:rPr lang="en-US" dirty="0" smtClean="0"/>
              <a:t>In cases involving a denial of the Nazi Holocaust, the </a:t>
            </a:r>
            <a:r>
              <a:rPr lang="en-US" dirty="0" err="1" smtClean="0"/>
              <a:t>ECtHR</a:t>
            </a:r>
            <a:r>
              <a:rPr lang="en-US" dirty="0" smtClean="0"/>
              <a:t> usually invokes Article 17 of the ECHR (prohibiting the abuse of the Convention to deny rights to others).</a:t>
            </a:r>
          </a:p>
          <a:p>
            <a:pPr marL="400050" lvl="1" indent="0">
              <a:buNone/>
            </a:pPr>
            <a:r>
              <a:rPr lang="en-US" dirty="0" smtClean="0"/>
              <a:t>“Denying </a:t>
            </a:r>
            <a:r>
              <a:rPr lang="en-US" dirty="0"/>
              <a:t>crimes against humanity is one of the most serious forms of racial defamation of Jews and of incitement to hatred of them</a:t>
            </a:r>
            <a:r>
              <a:rPr lang="en-US" dirty="0" smtClean="0"/>
              <a:t>.” (</a:t>
            </a:r>
            <a:r>
              <a:rPr lang="en-GB" i="1" dirty="0" err="1"/>
              <a:t>Garaudy</a:t>
            </a:r>
            <a:r>
              <a:rPr lang="en-GB" i="1" dirty="0"/>
              <a:t> v. </a:t>
            </a:r>
            <a:r>
              <a:rPr lang="en-GB" i="1" dirty="0" smtClean="0"/>
              <a:t>France</a:t>
            </a:r>
            <a:r>
              <a:rPr lang="en-GB" dirty="0" smtClean="0"/>
              <a:t>) </a:t>
            </a:r>
          </a:p>
          <a:p>
            <a:pPr marL="400050" lvl="1" indent="0">
              <a:buNone/>
            </a:pPr>
            <a:endParaRPr lang="en-US" dirty="0" smtClean="0"/>
          </a:p>
          <a:p>
            <a:pPr marL="0" indent="0">
              <a:buNone/>
            </a:pPr>
            <a:r>
              <a:rPr lang="en-US" dirty="0" smtClean="0"/>
              <a:t>Do you agree?</a:t>
            </a:r>
            <a:endParaRPr lang="en-GB" dirty="0"/>
          </a:p>
          <a:p>
            <a:pPr marL="400050" lvl="1" indent="0">
              <a:buNone/>
            </a:pPr>
            <a:endParaRPr lang="en-US" dirty="0"/>
          </a:p>
        </p:txBody>
      </p:sp>
    </p:spTree>
    <p:extLst>
      <p:ext uri="{BB962C8B-B14F-4D97-AF65-F5344CB8AC3E}">
        <p14:creationId xmlns:p14="http://schemas.microsoft.com/office/powerpoint/2010/main" val="3520018398"/>
      </p:ext>
    </p:extLst>
  </p:cSld>
  <p:clrMapOvr>
    <a:masterClrMapping/>
  </p:clrMapOvr>
  <p:timing>
    <p:tnLst>
      <p:par>
        <p:cTn id="1" dur="indefinite" restart="never" nodeType="tmRoot"/>
      </p:par>
    </p:tnLst>
  </p:timing>
</p:sld>
</file>

<file path=ppt/theme/theme1.xml><?xml version="1.0" encoding="utf-8"?>
<a:theme xmlns:a="http://schemas.openxmlformats.org/drawingml/2006/main" name="MLDI">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MLDI.potx</Template>
  <TotalTime>101</TotalTime>
  <Words>784</Words>
  <Application>Microsoft Office PowerPoint</Application>
  <PresentationFormat>On-screen Show (4:3)</PresentationFormat>
  <Paragraphs>50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MLDI</vt:lpstr>
      <vt:lpstr>“Hate speech” and incitement</vt:lpstr>
      <vt:lpstr>PowerPoint Presentation</vt:lpstr>
      <vt:lpstr>PowerPoint Presentation</vt:lpstr>
      <vt:lpstr>PowerPoint Presentation</vt:lpstr>
      <vt:lpstr>Was “hate speech” intended to incite?</vt:lpstr>
      <vt:lpstr>Must violence or hatred actually result?</vt:lpstr>
      <vt:lpstr>PowerPoint Presentation</vt:lpstr>
      <vt:lpstr>Is genocide denial a special case?</vt:lpstr>
      <vt:lpstr>PowerPoint Presentation</vt:lpstr>
      <vt:lpstr>Religious defamation</vt:lpstr>
      <vt:lpstr>PowerPoint Presentation</vt:lpstr>
      <vt:lpstr>Hypothetical case for 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Carver</dc:creator>
  <cp:lastModifiedBy>MLDI 1</cp:lastModifiedBy>
  <cp:revision>27</cp:revision>
  <dcterms:created xsi:type="dcterms:W3CDTF">2014-09-22T10:02:01Z</dcterms:created>
  <dcterms:modified xsi:type="dcterms:W3CDTF">2015-12-11T15:53:43Z</dcterms:modified>
</cp:coreProperties>
</file>